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42" r:id="rId3"/>
    <p:sldId id="304" r:id="rId4"/>
    <p:sldId id="329" r:id="rId5"/>
    <p:sldId id="330" r:id="rId6"/>
    <p:sldId id="305" r:id="rId7"/>
    <p:sldId id="306" r:id="rId8"/>
    <p:sldId id="307" r:id="rId9"/>
    <p:sldId id="308" r:id="rId10"/>
    <p:sldId id="296" r:id="rId11"/>
    <p:sldId id="331" r:id="rId12"/>
    <p:sldId id="332" r:id="rId13"/>
    <p:sldId id="257" r:id="rId14"/>
    <p:sldId id="283" r:id="rId15"/>
    <p:sldId id="284" r:id="rId16"/>
    <p:sldId id="286" r:id="rId17"/>
    <p:sldId id="287" r:id="rId18"/>
    <p:sldId id="288" r:id="rId19"/>
    <p:sldId id="292" r:id="rId20"/>
    <p:sldId id="309" r:id="rId21"/>
    <p:sldId id="314" r:id="rId22"/>
    <p:sldId id="338" r:id="rId23"/>
    <p:sldId id="339" r:id="rId24"/>
    <p:sldId id="341" r:id="rId25"/>
    <p:sldId id="340" r:id="rId26"/>
    <p:sldId id="333" r:id="rId27"/>
    <p:sldId id="334" r:id="rId28"/>
    <p:sldId id="335" r:id="rId29"/>
    <p:sldId id="336" r:id="rId30"/>
    <p:sldId id="33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E6EEB-6141-4310-A1D6-45D4E6AC0F5B}" type="datetimeFigureOut">
              <a:rPr lang="en-US" smtClean="0"/>
              <a:pPr/>
              <a:t>2/21/2016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24114-3999-4E3C-9E04-0EF379ABA8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200C2-277C-4661-BFA3-921011F2A82D}" type="datetimeFigureOut">
              <a:rPr lang="en-US" smtClean="0"/>
              <a:pPr/>
              <a:t>2/21/2016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3437-144F-4C71-AE99-E623E7CBE9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E3437-144F-4C71-AE99-E623E7CBE9A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B74FE-3288-4432-A69C-E7F7733FD3F1}" type="slidenum">
              <a:rPr lang="en-GB" smtClean="0"/>
              <a:pPr/>
              <a:t>9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FD611-2AD4-4304-9F59-E1CC63DFBC5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C832-FC76-4215-9ECA-AE65AA43F73A}" type="datetime2">
              <a:rPr lang="en-US" smtClean="0"/>
              <a:pPr/>
              <a:t>Sunday, February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15D9B-5EF6-41F6-AA3B-37F6F5E3E51B}" type="datetime2">
              <a:rPr lang="en-US" smtClean="0"/>
              <a:pPr/>
              <a:t>Sunday, February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308A-BE94-469E-A109-5492F4C1358B}" type="datetime2">
              <a:rPr lang="en-US" smtClean="0"/>
              <a:pPr/>
              <a:t>Sunday, February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8FC3-2886-4DB9-81E7-0488A642034A}" type="datetime2">
              <a:rPr lang="en-US" smtClean="0"/>
              <a:pPr/>
              <a:t>Sunday, February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8526-4512-4789-8E08-6F8FD0E4BC7C}" type="datetime2">
              <a:rPr lang="en-US" smtClean="0"/>
              <a:pPr/>
              <a:t>Sunday, February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186A-151D-4507-9DAD-1AF1F3A92238}" type="datetime2">
              <a:rPr lang="en-US" smtClean="0"/>
              <a:pPr/>
              <a:t>Sunday, February 21,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6535-79D2-4D98-9AAB-C064F076A9B2}" type="datetime2">
              <a:rPr lang="en-US" smtClean="0"/>
              <a:pPr/>
              <a:t>Sunday, February 21,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D5C3-5138-4185-AC2F-CC1D660D7DC0}" type="datetime2">
              <a:rPr lang="en-US" smtClean="0"/>
              <a:pPr/>
              <a:t>Sunday, February 21,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01D1-8C32-4B19-88D2-B5622021EC43}" type="datetime2">
              <a:rPr lang="en-US" smtClean="0"/>
              <a:pPr/>
              <a:t>Sunday, February 21,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BAE4-86D9-4239-8EE9-CEDE988DB08A}" type="datetime2">
              <a:rPr lang="en-US" smtClean="0"/>
              <a:pPr/>
              <a:t>Sunday, February 21,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CA8D2-F850-49FD-ABA9-618491022EC4}" type="datetime2">
              <a:rPr lang="en-US" smtClean="0"/>
              <a:pPr/>
              <a:t>Sunday, February 21,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E52CB-AB04-46C6-9D36-B42A25A845F6}" type="datetime2">
              <a:rPr lang="en-US" smtClean="0"/>
              <a:pPr/>
              <a:t>Sunday, February 21,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C2AB-3E40-4961-96CD-C3828EC167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solidFill>
                  <a:srgbClr val="FF0000"/>
                </a:solidFill>
              </a:rPr>
              <a:t>REAL SWITCHING OPTIONS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  </a:t>
            </a:r>
            <a:r>
              <a:rPr lang="en-GB" dirty="0" smtClean="0"/>
              <a:t>BEST OF TWO OUTPUTS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4900" dirty="0" smtClean="0">
                <a:solidFill>
                  <a:srgbClr val="FF0000"/>
                </a:solidFill>
              </a:rPr>
              <a:t>II</a:t>
            </a:r>
            <a:r>
              <a:rPr lang="en-GB" dirty="0" smtClean="0"/>
              <a:t> STOCHASTIC INPUT AND OUTPUT: </a:t>
            </a:r>
            <a:br>
              <a:rPr lang="en-GB" dirty="0" smtClean="0"/>
            </a:br>
            <a:r>
              <a:rPr lang="en-GB" dirty="0" smtClean="0"/>
              <a:t>    OPTION TO SHUT DOWN, </a:t>
            </a:r>
            <a:br>
              <a:rPr lang="en-GB" dirty="0" smtClean="0"/>
            </a:br>
            <a:r>
              <a:rPr lang="en-GB" dirty="0" smtClean="0"/>
              <a:t>OPTION TO RESTART</a:t>
            </a:r>
            <a:br>
              <a:rPr lang="en-GB" dirty="0" smtClean="0"/>
            </a:br>
            <a:r>
              <a:rPr lang="en-GB" sz="4900" dirty="0" smtClean="0">
                <a:solidFill>
                  <a:srgbClr val="FF0000"/>
                </a:solidFill>
              </a:rPr>
              <a:t>III</a:t>
            </a:r>
            <a:r>
              <a:rPr lang="en-GB" dirty="0" smtClean="0"/>
              <a:t>  LOWEST COST OF TWO INPUTS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solidFill>
                  <a:srgbClr val="FF0000"/>
                </a:solidFill>
              </a:rPr>
              <a:t>II</a:t>
            </a:r>
            <a:r>
              <a:rPr lang="en-US" dirty="0" smtClean="0"/>
              <a:t>  SUSPENSION &amp; RESTART OPTIONS</a:t>
            </a:r>
            <a:br>
              <a:rPr lang="en-US" dirty="0" smtClean="0"/>
            </a:br>
            <a:r>
              <a:rPr lang="en-US" dirty="0" smtClean="0"/>
              <a:t> 19</a:t>
            </a:r>
            <a:r>
              <a:rPr lang="en-US" baseline="30000" dirty="0" smtClean="0"/>
              <a:t>th</a:t>
            </a:r>
            <a:r>
              <a:rPr lang="en-US" dirty="0" smtClean="0"/>
              <a:t> Century Manchester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34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8424936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71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	    (OUTPUT-INPUT) SWITCHES</a:t>
            </a:r>
          </a:p>
          <a:p>
            <a:r>
              <a:rPr lang="en-US" sz="2000" dirty="0" smtClean="0"/>
              <a:t>NAT GAS AS INPUT FOR PRODUCING CRUDE OIL, ALBERTA, or ALTERNATIVELY, OUTPUT SWITCHES FOR NORWAY PETRO</a:t>
            </a:r>
            <a:endParaRPr lang="en-US" sz="20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70485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OIL REFINERIES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931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44824"/>
            <a:ext cx="82296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488688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Input price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148868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follows gBm</a:t>
            </a:r>
            <a:endParaRPr lang="en-US" sz="16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73162" y="2276872"/>
          <a:ext cx="198438" cy="1095375"/>
        </p:xfrm>
        <a:graphic>
          <a:graphicData uri="http://schemas.openxmlformats.org/presentationml/2006/ole">
            <p:oleObj spid="_x0000_s1028" name="Equation" r:id="rId3" imgW="152280" imgH="8380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093913" y="1560513"/>
          <a:ext cx="184150" cy="214312"/>
        </p:xfrm>
        <a:graphic>
          <a:graphicData uri="http://schemas.openxmlformats.org/presentationml/2006/ole">
            <p:oleObj spid="_x0000_s1031" name="Equation" r:id="rId4" imgW="139680" imgH="164880" progId="Equation.DSMT4">
              <p:embed/>
            </p:oleObj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3568" y="980728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Output price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2483768" y="98072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follows gBm</a:t>
            </a:r>
            <a:endParaRPr lang="en-US" sz="1600" dirty="0"/>
          </a:p>
        </p:txBody>
      </p:sp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2101057" y="1067822"/>
          <a:ext cx="166687" cy="182563"/>
        </p:xfrm>
        <a:graphic>
          <a:graphicData uri="http://schemas.openxmlformats.org/presentationml/2006/ole">
            <p:oleObj spid="_x0000_s1039" name="Equation" r:id="rId5" imgW="126720" imgH="139680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331640" y="2513891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Convenience yield for output / input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1331640" y="277642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Volatility for output / input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1331640" y="3064470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Correlation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331640" y="2235860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Required return on output / input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683568" y="544522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Value of asset in state  2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83568" y="487632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Value of asset in state  1</a:t>
            </a:r>
            <a:endParaRPr lang="en-US" sz="1600" dirty="0"/>
          </a:p>
        </p:txBody>
      </p:sp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3186113" y="4897438"/>
          <a:ext cx="682625" cy="331787"/>
        </p:xfrm>
        <a:graphic>
          <a:graphicData uri="http://schemas.openxmlformats.org/presentationml/2006/ole">
            <p:oleObj spid="_x0000_s1041" name="Equation" r:id="rId6" imgW="520560" imgH="253800" progId="Equation.DSMT4">
              <p:embed/>
            </p:oleObj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3176588" y="5453063"/>
          <a:ext cx="703262" cy="331787"/>
        </p:xfrm>
        <a:graphic>
          <a:graphicData uri="http://schemas.openxmlformats.org/presentationml/2006/ole">
            <p:oleObj spid="_x0000_s1042" name="Equation" r:id="rId7" imgW="533160" imgH="253800" progId="Equation.DSMT4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83568" y="4307420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Inactive suspended state denoted by  2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83568" y="3738518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Active operating state denoted by  1</a:t>
            </a:r>
            <a:endParaRPr lang="en-US" sz="1600" dirty="0"/>
          </a:p>
        </p:txBody>
      </p:sp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4022725" y="1004888"/>
          <a:ext cx="2278063" cy="331787"/>
        </p:xfrm>
        <a:graphic>
          <a:graphicData uri="http://schemas.openxmlformats.org/presentationml/2006/ole">
            <p:oleObj spid="_x0000_s1043" name="Equation" r:id="rId8" imgW="1739880" imgH="253800" progId="Equation.DSMT4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3997325" y="1497013"/>
          <a:ext cx="2328863" cy="365125"/>
        </p:xfrm>
        <a:graphic>
          <a:graphicData uri="http://schemas.openxmlformats.org/presentationml/2006/ole">
            <p:oleObj spid="_x0000_s1044" name="Equation" r:id="rId9" imgW="1777680" imgH="279360" progId="Equation.DSMT4">
              <p:embed/>
            </p:oleObj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</a:t>
            </a:r>
            <a:endParaRPr lang="en-US" sz="20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2273300" y="4992688"/>
          <a:ext cx="1679575" cy="331787"/>
        </p:xfrm>
        <a:graphic>
          <a:graphicData uri="http://schemas.openxmlformats.org/presentationml/2006/ole">
            <p:oleObj spid="_x0000_s56324" name="Equation" r:id="rId3" imgW="1282680" imgH="25380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83568" y="357301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RNVR for state 2:</a:t>
            </a:r>
            <a:endParaRPr lang="en-US" sz="1600" dirty="0"/>
          </a:p>
        </p:txBody>
      </p:sp>
      <p:graphicFrame>
        <p:nvGraphicFramePr>
          <p:cNvPr id="56329" name="Object 14"/>
          <p:cNvGraphicFramePr>
            <a:graphicFrameLocks noChangeAspect="1"/>
          </p:cNvGraphicFramePr>
          <p:nvPr/>
        </p:nvGraphicFramePr>
        <p:xfrm>
          <a:off x="1722438" y="5732463"/>
          <a:ext cx="7050087" cy="365125"/>
        </p:xfrm>
        <a:graphic>
          <a:graphicData uri="http://schemas.openxmlformats.org/presentationml/2006/ole">
            <p:oleObj spid="_x0000_s56329" name="Equation" r:id="rId4" imgW="5384520" imgH="279360" progId="Equation.DSMT4">
              <p:embed/>
            </p:oleObj>
          </a:graphicData>
        </a:graphic>
      </p:graphicFrame>
      <p:graphicFrame>
        <p:nvGraphicFramePr>
          <p:cNvPr id="56332" name="Object 14"/>
          <p:cNvGraphicFramePr>
            <a:graphicFrameLocks noChangeAspect="1"/>
          </p:cNvGraphicFramePr>
          <p:nvPr/>
        </p:nvGraphicFramePr>
        <p:xfrm>
          <a:off x="1638300" y="4005263"/>
          <a:ext cx="6884988" cy="581025"/>
        </p:xfrm>
        <a:graphic>
          <a:graphicData uri="http://schemas.openxmlformats.org/presentationml/2006/ole">
            <p:oleObj spid="_x0000_s56332" name="Equation" r:id="rId5" imgW="5257800" imgH="44424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83568" y="4990395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Solution: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5148064" y="4990395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with characteristic root equation:</a:t>
            </a:r>
            <a:endParaRPr lang="en-US" sz="1600" dirty="0"/>
          </a:p>
        </p:txBody>
      </p:sp>
      <p:graphicFrame>
        <p:nvGraphicFramePr>
          <p:cNvPr id="40" name="Object 4"/>
          <p:cNvGraphicFramePr>
            <a:graphicFrameLocks noChangeAspect="1"/>
          </p:cNvGraphicFramePr>
          <p:nvPr/>
        </p:nvGraphicFramePr>
        <p:xfrm>
          <a:off x="1907704" y="1988840"/>
          <a:ext cx="2411412" cy="581025"/>
        </p:xfrm>
        <a:graphic>
          <a:graphicData uri="http://schemas.openxmlformats.org/presentationml/2006/ole">
            <p:oleObj spid="_x0000_s56333" name="Equation" r:id="rId6" imgW="1841400" imgH="444240" progId="Equation.DSMT4">
              <p:embed/>
            </p:oleObj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683568" y="692696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RNVR for state 1:</a:t>
            </a:r>
            <a:endParaRPr lang="en-US" sz="1600" dirty="0"/>
          </a:p>
        </p:txBody>
      </p:sp>
      <p:graphicFrame>
        <p:nvGraphicFramePr>
          <p:cNvPr id="42" name="Object 14"/>
          <p:cNvGraphicFramePr>
            <a:graphicFrameLocks noChangeAspect="1"/>
          </p:cNvGraphicFramePr>
          <p:nvPr/>
        </p:nvGraphicFramePr>
        <p:xfrm>
          <a:off x="1789113" y="2852738"/>
          <a:ext cx="6916737" cy="365125"/>
        </p:xfrm>
        <a:graphic>
          <a:graphicData uri="http://schemas.openxmlformats.org/presentationml/2006/ole">
            <p:oleObj spid="_x0000_s56334" name="Equation" r:id="rId7" imgW="5283000" imgH="279360" progId="Equation.DSMT4">
              <p:embed/>
            </p:oleObj>
          </a:graphicData>
        </a:graphic>
      </p:graphicFrame>
      <p:graphicFrame>
        <p:nvGraphicFramePr>
          <p:cNvPr id="43" name="Object 14"/>
          <p:cNvGraphicFramePr>
            <a:graphicFrameLocks noChangeAspect="1"/>
          </p:cNvGraphicFramePr>
          <p:nvPr/>
        </p:nvGraphicFramePr>
        <p:xfrm>
          <a:off x="1331913" y="1124744"/>
          <a:ext cx="7499350" cy="581025"/>
        </p:xfrm>
        <a:graphic>
          <a:graphicData uri="http://schemas.openxmlformats.org/presentationml/2006/ole">
            <p:oleObj spid="_x0000_s56335" name="Equation" r:id="rId8" imgW="5727600" imgH="444240" progId="Equation.DSMT4">
              <p:embed/>
            </p:oleObj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83568" y="2110075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Solution: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5148064" y="2110075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with characteristic root equation: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</a:t>
            </a:r>
            <a:endParaRPr lang="en-US" sz="20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3568" y="4221088"/>
            <a:ext cx="7344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Economic conditions favour a switch from inactive to active state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23728" y="5229200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input price is low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123728" y="4725144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output price is high, and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83568" y="2132856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Economic conditions favour a switch from active to inactive state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123728" y="3140968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input price is high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123728" y="263691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output price is low, and</a:t>
            </a:r>
            <a:endParaRPr lang="en-US" sz="1600" dirty="0"/>
          </a:p>
        </p:txBody>
      </p:sp>
      <p:sp>
        <p:nvSpPr>
          <p:cNvPr id="30" name="Right Arrow 29"/>
          <p:cNvSpPr/>
          <p:nvPr/>
        </p:nvSpPr>
        <p:spPr>
          <a:xfrm>
            <a:off x="5436096" y="5013176"/>
            <a:ext cx="864096" cy="333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6732240" y="2852936"/>
          <a:ext cx="1279525" cy="298450"/>
        </p:xfrm>
        <a:graphic>
          <a:graphicData uri="http://schemas.openxmlformats.org/presentationml/2006/ole">
            <p:oleObj spid="_x0000_s59400" name="Equation" r:id="rId3" imgW="977760" imgH="228600" progId="Equation.DSMT4">
              <p:embed/>
            </p:oleObj>
          </a:graphicData>
        </a:graphic>
      </p:graphicFrame>
      <p:sp>
        <p:nvSpPr>
          <p:cNvPr id="32" name="Right Arrow 31"/>
          <p:cNvSpPr/>
          <p:nvPr/>
        </p:nvSpPr>
        <p:spPr>
          <a:xfrm>
            <a:off x="5436096" y="2852936"/>
            <a:ext cx="864096" cy="333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6732240" y="5013176"/>
          <a:ext cx="1314450" cy="300037"/>
        </p:xfrm>
        <a:graphic>
          <a:graphicData uri="http://schemas.openxmlformats.org/presentationml/2006/ole">
            <p:oleObj spid="_x0000_s59401" name="Equation" r:id="rId4" imgW="1002960" imgH="228600" progId="Equation.DSMT4">
              <p:embed/>
            </p:oleObj>
          </a:graphicData>
        </a:graphic>
      </p:graphicFrame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Single Switching Model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908720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Single switch from state 1 to 2 implies abandonment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223536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Optimality conditions</a:t>
            </a:r>
            <a:endParaRPr lang="en-US" sz="1600" dirty="0"/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7164288" y="4261192"/>
          <a:ext cx="282575" cy="298450"/>
        </p:xfrm>
        <a:graphic>
          <a:graphicData uri="http://schemas.openxmlformats.org/presentationml/2006/ole">
            <p:oleObj spid="_x0000_s62466" name="Equation" r:id="rId3" imgW="215640" imgH="2286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3568" y="3234462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Q</a:t>
            </a:r>
            <a:r>
              <a:rPr lang="en-US" sz="1600" dirty="0" smtClean="0"/>
              <a:t> function</a:t>
            </a:r>
            <a:endParaRPr lang="en-US" sz="1600" dirty="0"/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3635896" y="2607650"/>
          <a:ext cx="2097088" cy="581025"/>
        </p:xfrm>
        <a:graphic>
          <a:graphicData uri="http://schemas.openxmlformats.org/presentationml/2006/ole">
            <p:oleObj spid="_x0000_s62467" name="Equation" r:id="rId4" imgW="1600200" imgH="444240" progId="Equation.DSMT4">
              <p:embed/>
            </p:oleObj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3635896" y="2018200"/>
          <a:ext cx="2095500" cy="565150"/>
        </p:xfrm>
        <a:graphic>
          <a:graphicData uri="http://schemas.openxmlformats.org/presentationml/2006/ole">
            <p:oleObj spid="_x0000_s62468" name="Equation" r:id="rId5" imgW="1600200" imgH="431640" progId="Equation.DSMT4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3635896" y="3212976"/>
          <a:ext cx="4257675" cy="730250"/>
        </p:xfrm>
        <a:graphic>
          <a:graphicData uri="http://schemas.openxmlformats.org/presentationml/2006/ole">
            <p:oleObj spid="_x0000_s62469" name="Equation" r:id="rId6" imgW="3251160" imgH="55872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568" y="148478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Value matching switching  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422108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Eliminate</a:t>
            </a:r>
            <a:endParaRPr lang="en-US" sz="1600" dirty="0"/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1835696" y="4221088"/>
          <a:ext cx="981075" cy="298450"/>
        </p:xfrm>
        <a:graphic>
          <a:graphicData uri="http://schemas.openxmlformats.org/presentationml/2006/ole">
            <p:oleObj spid="_x0000_s62470" name="Equation" r:id="rId7" imgW="749160" imgH="2286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03848" y="4221088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form the boundary relating </a:t>
            </a:r>
            <a:endParaRPr lang="en-US" sz="1600" dirty="0"/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6084168" y="4261192"/>
          <a:ext cx="300038" cy="298450"/>
        </p:xfrm>
        <a:graphic>
          <a:graphicData uri="http://schemas.openxmlformats.org/presentationml/2006/ole">
            <p:oleObj spid="_x0000_s62471" name="Equation" r:id="rId8" imgW="228600" imgH="228600" progId="Equation.DSMT4">
              <p:embed/>
            </p:oleObj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3635375" y="1412875"/>
          <a:ext cx="2427288" cy="581025"/>
        </p:xfrm>
        <a:graphic>
          <a:graphicData uri="http://schemas.openxmlformats.org/presentationml/2006/ole">
            <p:oleObj spid="_x0000_s62472" name="Equation" r:id="rId9" imgW="1854000" imgH="44424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516216" y="4221088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and</a:t>
            </a:r>
            <a:endParaRPr lang="en-US" sz="1600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 – Numerical Illustration</a:t>
            </a:r>
            <a:endParaRPr lang="en-US" sz="20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08720"/>
            <a:ext cx="583264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6064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 – Numerical Illustration</a:t>
            </a:r>
            <a:endParaRPr lang="en-US" sz="2000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257" y="1616187"/>
            <a:ext cx="5277485" cy="36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Two-factor Switching Model – Numerical Illustration</a:t>
            </a:r>
            <a:endParaRPr lang="en-US" sz="20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590465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6064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General Switching Options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908720"/>
            <a:ext cx="676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Flexibility has significant value in certain markets, especially for correlation &lt; 1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5661248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Adkins and Paxson (2012)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6176" y="139628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Trigeorgis and Mason (1987)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1853071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Deterministic models unable to capture this option value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2340635"/>
            <a:ext cx="6696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Model as an exchange option, but need dimension reducing transformation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83568" y="5173688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Quasi-analytical solution for multi-factor models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4716901"/>
            <a:ext cx="5472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Brennan and Schwartz (1985), Paxson (2005)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568" y="4229337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One-factor models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483768" y="2828199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Margrabe (1978), McDonald and Siegel (1985), Paxson and Pinto (2005)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3568" y="328498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Ignore the switching costs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283968" y="3772550"/>
            <a:ext cx="446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He and Pindyck (1992), Brekke and Schieldrop (2000)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III</a:t>
            </a:r>
            <a:r>
              <a:rPr lang="en-US" dirty="0" smtClean="0"/>
              <a:t>  Energy INPUT Switching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Substituting natural gas-oil-hydro-coal in electricity generation (flexible facilities, or diversified national energy systems).</a:t>
            </a:r>
          </a:p>
          <a:p>
            <a:r>
              <a:rPr lang="en-US" sz="2800" dirty="0" smtClean="0"/>
              <a:t>Alternative gas-electricity-coal-wood in residential heating.</a:t>
            </a:r>
          </a:p>
          <a:p>
            <a:r>
              <a:rPr lang="en-US" sz="2800" dirty="0" smtClean="0"/>
              <a:t>Switching midnight or early morning grid electricity to running pumped power stations.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Alternative inputs for biodiesel production.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Rape Oil vs. Palm Oil </a:t>
            </a:r>
            <a:br>
              <a:rPr lang="en-US" dirty="0" smtClean="0"/>
            </a:br>
            <a:r>
              <a:rPr lang="en-US" dirty="0" smtClean="0"/>
              <a:t>Switching Economics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4173" y="1600200"/>
            <a:ext cx="659565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SWITCHING OPTIONS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7105" y="1124744"/>
            <a:ext cx="4289789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INPUT SWITCH HYSTERISIS + VOLATILITY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9900"/>
            <a:ext cx="8229600" cy="36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A quasi-analytical solution for feedstock switching when switch costs are fixed.</a:t>
            </a:r>
          </a:p>
          <a:p>
            <a:endParaRPr lang="en-US" dirty="0" smtClean="0"/>
          </a:p>
          <a:p>
            <a:r>
              <a:rPr lang="en-US" dirty="0" smtClean="0"/>
              <a:t>Simple solution when only one switch is feasible.</a:t>
            </a:r>
          </a:p>
          <a:p>
            <a:endParaRPr lang="en-US" dirty="0" smtClean="0"/>
          </a:p>
          <a:p>
            <a:r>
              <a:rPr lang="en-US" dirty="0" smtClean="0"/>
              <a:t>Switch hysteresis increases when correlation is negative or volatility is high, or for a single switch.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Plausible empirical application to biodiesel inputs (switching between palm oil &amp; rape) or additions to a refinery so it can switch between WTI and WTS.</a:t>
            </a:r>
          </a:p>
          <a:p>
            <a:r>
              <a:rPr lang="en-US" dirty="0" smtClean="0"/>
              <a:t>Wider extensions to electricity generation.</a:t>
            </a:r>
          </a:p>
          <a:p>
            <a:r>
              <a:rPr lang="en-US" dirty="0" smtClean="0"/>
              <a:t>And to national energy sources, adding perhaps the consideration of sustainability or ecological costs, which are volatile and increase/decrease over time and public awareness.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CD87E-5A64-4E7F-8B91-40C485CE1DE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 Take Notice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1403649" y="2527300"/>
          <a:ext cx="6696744" cy="2629892"/>
        </p:xfrm>
        <a:graphic>
          <a:graphicData uri="http://schemas.openxmlformats.org/presentationml/2006/ole">
            <p:oleObj spid="_x0000_s70658" name="Document" r:id="rId3" imgW="5285074" imgH="180292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to pay for flexible plant that can be suspended &amp; restarted ?</a:t>
            </a:r>
          </a:p>
          <a:p>
            <a:r>
              <a:rPr lang="en-US" dirty="0" smtClean="0"/>
              <a:t>Effect on employees, as Mary Barton found in Manchester  164 years ago.</a:t>
            </a:r>
          </a:p>
          <a:p>
            <a:r>
              <a:rPr lang="en-US" dirty="0" smtClean="0"/>
              <a:t>Alert CROM monitors input &amp; output prices, updates expected correlations &amp; volatilities.</a:t>
            </a:r>
          </a:p>
          <a:p>
            <a:r>
              <a:rPr lang="en-US" dirty="0" smtClean="0"/>
              <a:t>Adds value by suspending &amp; restarting at appropriate times.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75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89248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Alberta tar sands using gas to produce oil…[large Chinese investments there].</a:t>
            </a:r>
          </a:p>
          <a:p>
            <a:r>
              <a:rPr lang="en-US" dirty="0" smtClean="0"/>
              <a:t>Searching for cheaper/more efficient labor, as wages and output prices vary over time.</a:t>
            </a:r>
          </a:p>
          <a:p>
            <a:r>
              <a:rPr lang="en-US" dirty="0" smtClean="0"/>
              <a:t>Airlines shifting capacity, among locations and over time, as seat demand varies.</a:t>
            </a:r>
          </a:p>
          <a:p>
            <a:r>
              <a:rPr lang="en-US" dirty="0" smtClean="0"/>
              <a:t>Financial education shifts among locations and over time, as quality &amp; demand vary.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  </a:t>
            </a:r>
            <a:r>
              <a:rPr lang="en-US" dirty="0" smtClean="0"/>
              <a:t>General Output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>
                <a:latin typeface="Arial" charset="0"/>
              </a:rPr>
              <a:t>EXAMPLES:  SHIP COMBINATION CARRIERS=EITHER 		    	   WET OR  DRY CARGO</a:t>
            </a:r>
          </a:p>
          <a:p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	        	   REAL ESTATE=EITHER RESIDENTIAL OR 			   OFFICE TENANTS</a:t>
            </a:r>
          </a:p>
          <a:p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	        	    FINANCE CLASSES=EITHER REAL 			    OPTIONS OR </a:t>
            </a:r>
          </a:p>
          <a:p>
            <a:r>
              <a:rPr lang="en-US" b="1" dirty="0" smtClean="0">
                <a:latin typeface="Arial" charset="0"/>
              </a:rPr>
              <a:t>		    INVESTMENT ANALYSIS ELECTIVES</a:t>
            </a:r>
          </a:p>
          <a:p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	         	     FINANCE CAREER CHOICE=EITHER 			     ACADEMIA OR CONSULTING OR BUSINESS		     </a:t>
            </a:r>
          </a:p>
          <a:p>
            <a:pPr lvl="3">
              <a:buNone/>
            </a:pPr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				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Work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Forecasting volatilities and correlations for hardly or rarely traded inputs &amp; outputs.</a:t>
            </a:r>
          </a:p>
          <a:p>
            <a:endParaRPr lang="en-US" dirty="0" smtClean="0"/>
          </a:p>
          <a:p>
            <a:r>
              <a:rPr lang="en-US" dirty="0" smtClean="0"/>
              <a:t>Data is often within the management accounting system (revenue ASM, and operating cost per ASM for airlines) (RevPAR and CostPAR for hotels).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OUTPUT SWITCHES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Sødal et al. 2008 SHIPPING SWITCHES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952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407" y="1600200"/>
            <a:ext cx="78131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Sell Ammonia or Use to Produce Urea?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42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714" y="1412776"/>
            <a:ext cx="7132571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ONE-WAY SWITCHING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984776" cy="41764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OUTPUT SWITCH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9289032" cy="30963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&amp; SP CONDITIONS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600" y="1772816"/>
            <a:ext cx="9145016" cy="432048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14538" y="0"/>
            <a:ext cx="5243512" cy="6281738"/>
          </a:xfr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2AB-3E40-4961-96CD-C3828EC1674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Real Options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742</Words>
  <Application>Microsoft Office PowerPoint</Application>
  <PresentationFormat>On-screen Show (4:3)</PresentationFormat>
  <Paragraphs>172</Paragraphs>
  <Slides>30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Equation</vt:lpstr>
      <vt:lpstr>Document</vt:lpstr>
      <vt:lpstr>    REAL SWITCHING OPTIONS   I   BEST OF TWO OUTPUTS  II STOCHASTIC INPUT AND OUTPUT:      OPTION TO SHUT DOWN,  OPTION TO RESTART III  LOWEST COST OF TWO INPUTS </vt:lpstr>
      <vt:lpstr>Slide 2</vt:lpstr>
      <vt:lpstr>I  General Output Switching</vt:lpstr>
      <vt:lpstr>OUTPUT SWITCHES Sødal et al. 2008 SHIPPING SWITCHES</vt:lpstr>
      <vt:lpstr>Sell Ammonia or Use to Produce Urea?</vt:lpstr>
      <vt:lpstr>SINGLE ONE-WAY SWITCHING</vt:lpstr>
      <vt:lpstr>SINGLE OUTPUT SWITCH</vt:lpstr>
      <vt:lpstr>VM &amp; SP CONDITIONS</vt:lpstr>
      <vt:lpstr>Slide 9</vt:lpstr>
      <vt:lpstr> II  SUSPENSION &amp; RESTART OPTIONS  19th Century Manchester</vt:lpstr>
      <vt:lpstr>Slide 11</vt:lpstr>
      <vt:lpstr>EUROPEAN OIL REFINERIES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III  Energy INPUT Switching </vt:lpstr>
      <vt:lpstr>Rape Oil vs. Palm Oil  Switching Economics</vt:lpstr>
      <vt:lpstr>INPUT SWITCHING OPTIONS</vt:lpstr>
      <vt:lpstr>INPUT SWITCH HYSTERISIS + VOLATILITY</vt:lpstr>
      <vt:lpstr>CONCLUSION</vt:lpstr>
      <vt:lpstr>Extensions</vt:lpstr>
      <vt:lpstr>Stakeholders Take Notice</vt:lpstr>
      <vt:lpstr>Stakeholders</vt:lpstr>
      <vt:lpstr> Applications</vt:lpstr>
      <vt:lpstr>Further Applications</vt:lpstr>
      <vt:lpstr>Further Work Required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Harvesting</dc:title>
  <dc:creator>Roger</dc:creator>
  <cp:lastModifiedBy>dp</cp:lastModifiedBy>
  <cp:revision>73</cp:revision>
  <dcterms:created xsi:type="dcterms:W3CDTF">2011-05-19T09:49:23Z</dcterms:created>
  <dcterms:modified xsi:type="dcterms:W3CDTF">2016-02-21T17:40:09Z</dcterms:modified>
</cp:coreProperties>
</file>